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8" r:id="rId3"/>
    <p:sldId id="262" r:id="rId4"/>
    <p:sldId id="261" r:id="rId5"/>
    <p:sldId id="263" r:id="rId6"/>
    <p:sldId id="265" r:id="rId7"/>
    <p:sldId id="267" r:id="rId8"/>
    <p:sldId id="268" r:id="rId9"/>
    <p:sldId id="269" r:id="rId10"/>
    <p:sldId id="270" r:id="rId11"/>
    <p:sldId id="271" r:id="rId12"/>
    <p:sldId id="27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17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3F1390-B155-4F4E-BD7B-D4EF9C651CD9}" type="datetimeFigureOut">
              <a:rPr lang="en-US" smtClean="0"/>
              <a:t>15-11-09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1B0612-8B5D-7644-A227-7F31AA793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651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cdna.allaboutvision.com</a:t>
            </a:r>
            <a:r>
              <a:rPr lang="en-US" dirty="0" smtClean="0"/>
              <a:t>/</a:t>
            </a:r>
            <a:r>
              <a:rPr lang="en-US" dirty="0" err="1" smtClean="0"/>
              <a:t>i</a:t>
            </a:r>
            <a:r>
              <a:rPr lang="en-US" dirty="0" smtClean="0"/>
              <a:t>/news/asian-lady-applying-cls-280x179.jpg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1B0612-8B5D-7644-A227-7F31AA793CA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7774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www.bro.lsu.edu</a:t>
            </a:r>
            <a:r>
              <a:rPr lang="en-US" dirty="0" smtClean="0"/>
              <a:t>/telescope/Classroom/2.How%20Telescopes%20Work/</a:t>
            </a:r>
            <a:r>
              <a:rPr lang="en-US" dirty="0" err="1" smtClean="0"/>
              <a:t>Reflecting.gif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Reduces</a:t>
            </a:r>
            <a:r>
              <a:rPr lang="en-US" baseline="0" dirty="0" smtClean="0"/>
              <a:t> chromatic aberration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1B0612-8B5D-7644-A227-7F31AA793CA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2127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https://</a:t>
            </a:r>
            <a:r>
              <a:rPr lang="en-US" dirty="0" err="1" smtClean="0"/>
              <a:t>upload.wikimedia.org</a:t>
            </a:r>
            <a:r>
              <a:rPr lang="en-US" dirty="0" smtClean="0"/>
              <a:t>/</a:t>
            </a:r>
            <a:r>
              <a:rPr lang="en-US" dirty="0" err="1" smtClean="0"/>
              <a:t>wikipedia</a:t>
            </a:r>
            <a:r>
              <a:rPr lang="en-US" dirty="0" smtClean="0"/>
              <a:t>/commons/thumb/f/f8/</a:t>
            </a:r>
            <a:r>
              <a:rPr lang="en-US" dirty="0" err="1" smtClean="0"/>
              <a:t>Binocularp.svg</a:t>
            </a:r>
            <a:r>
              <a:rPr lang="en-US" dirty="0" smtClean="0"/>
              <a:t>/300px-Binocularp.svg.png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1B0612-8B5D-7644-A227-7F31AA793CA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7143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bolvan.ph.utexas.edu</a:t>
            </a:r>
            <a:r>
              <a:rPr lang="en-US" dirty="0" smtClean="0"/>
              <a:t>/~</a:t>
            </a:r>
            <a:r>
              <a:rPr lang="en-US" dirty="0" err="1" smtClean="0"/>
              <a:t>vadim</a:t>
            </a:r>
            <a:r>
              <a:rPr lang="en-US" smtClean="0"/>
              <a:t>/Classes/10f/Microscope2.jpg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1B0612-8B5D-7644-A227-7F31AA793CA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4109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www.visionexcellence.com.au</a:t>
            </a:r>
            <a:r>
              <a:rPr lang="en-US" dirty="0" smtClean="0"/>
              <a:t>/WP1/</a:t>
            </a:r>
            <a:r>
              <a:rPr lang="en-US" dirty="0" err="1" smtClean="0"/>
              <a:t>wp</a:t>
            </a:r>
            <a:r>
              <a:rPr lang="en-US" dirty="0" smtClean="0"/>
              <a:t>-content/uploads/2013/05/myopia-verses-myopia-</a:t>
            </a:r>
            <a:r>
              <a:rPr lang="en-US" dirty="0" err="1" smtClean="0"/>
              <a:t>corrected.png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1B0612-8B5D-7644-A227-7F31AA793CA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9552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</a:t>
            </a:r>
            <a:r>
              <a:rPr lang="en-US" dirty="0" err="1" smtClean="0"/>
              <a:t>www.visionexcellence.com.au</a:t>
            </a:r>
            <a:r>
              <a:rPr lang="en-US" dirty="0" smtClean="0"/>
              <a:t>/common-eye-conditions/</a:t>
            </a:r>
            <a:r>
              <a:rPr lang="en-US" dirty="0" err="1" smtClean="0"/>
              <a:t>hypermetropia</a:t>
            </a:r>
            <a:r>
              <a:rPr lang="en-US" dirty="0" smtClean="0"/>
              <a:t>-hyperopia-long-sightedness-reading-glasses/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1B0612-8B5D-7644-A227-7F31AA793CA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312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1B0612-8B5D-7644-A227-7F31AA793CA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2275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www.visionexcellence.com.au</a:t>
            </a:r>
            <a:r>
              <a:rPr lang="en-US" dirty="0" smtClean="0"/>
              <a:t>/WP1/</a:t>
            </a:r>
            <a:r>
              <a:rPr lang="en-US" dirty="0" err="1" smtClean="0"/>
              <a:t>wp</a:t>
            </a:r>
            <a:r>
              <a:rPr lang="en-US" dirty="0" smtClean="0"/>
              <a:t>-content/uploads/2013/05/</a:t>
            </a:r>
            <a:r>
              <a:rPr lang="en-US" smtClean="0"/>
              <a:t>astigmatism.jpg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1B0612-8B5D-7644-A227-7F31AA793CA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2110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B8A79-D1B3-554A-BF96-0676B6FBB7C7}" type="datetimeFigureOut">
              <a:rPr lang="en-US" smtClean="0"/>
              <a:t>15-11-09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C2E87-3ABC-E340-9B04-BFDE36472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34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B8A79-D1B3-554A-BF96-0676B6FBB7C7}" type="datetimeFigureOut">
              <a:rPr lang="en-US" smtClean="0"/>
              <a:t>15-11-09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C2E87-3ABC-E340-9B04-BFDE36472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505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B8A79-D1B3-554A-BF96-0676B6FBB7C7}" type="datetimeFigureOut">
              <a:rPr lang="en-US" smtClean="0"/>
              <a:t>15-11-09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C2E87-3ABC-E340-9B04-BFDE36472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617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B8A79-D1B3-554A-BF96-0676B6FBB7C7}" type="datetimeFigureOut">
              <a:rPr lang="en-US" smtClean="0"/>
              <a:t>15-11-09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C2E87-3ABC-E340-9B04-BFDE36472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131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B8A79-D1B3-554A-BF96-0676B6FBB7C7}" type="datetimeFigureOut">
              <a:rPr lang="en-US" smtClean="0"/>
              <a:t>15-11-09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C2E87-3ABC-E340-9B04-BFDE36472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768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B8A79-D1B3-554A-BF96-0676B6FBB7C7}" type="datetimeFigureOut">
              <a:rPr lang="en-US" smtClean="0"/>
              <a:t>15-11-09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C2E87-3ABC-E340-9B04-BFDE36472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678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B8A79-D1B3-554A-BF96-0676B6FBB7C7}" type="datetimeFigureOut">
              <a:rPr lang="en-US" smtClean="0"/>
              <a:t>15-11-09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C2E87-3ABC-E340-9B04-BFDE36472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378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B8A79-D1B3-554A-BF96-0676B6FBB7C7}" type="datetimeFigureOut">
              <a:rPr lang="en-US" smtClean="0"/>
              <a:t>15-11-09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C2E87-3ABC-E340-9B04-BFDE36472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313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B8A79-D1B3-554A-BF96-0676B6FBB7C7}" type="datetimeFigureOut">
              <a:rPr lang="en-US" smtClean="0"/>
              <a:t>15-11-09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C2E87-3ABC-E340-9B04-BFDE36472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518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B8A79-D1B3-554A-BF96-0676B6FBB7C7}" type="datetimeFigureOut">
              <a:rPr lang="en-US" smtClean="0"/>
              <a:t>15-11-09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C2E87-3ABC-E340-9B04-BFDE36472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565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B8A79-D1B3-554A-BF96-0676B6FBB7C7}" type="datetimeFigureOut">
              <a:rPr lang="en-US" smtClean="0"/>
              <a:t>15-11-09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C2E87-3ABC-E340-9B04-BFDE36472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335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7B8A79-D1B3-554A-BF96-0676B6FBB7C7}" type="datetimeFigureOut">
              <a:rPr lang="en-US" smtClean="0"/>
              <a:t>15-11-09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9C2E87-3ABC-E340-9B04-BFDE36472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047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4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5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41785"/>
            <a:ext cx="7772400" cy="1470025"/>
          </a:xfrm>
        </p:spPr>
        <p:txBody>
          <a:bodyPr/>
          <a:lstStyle/>
          <a:p>
            <a:r>
              <a:rPr lang="en-US" dirty="0" smtClean="0"/>
              <a:t>Lens Technologies </a:t>
            </a:r>
            <a:br>
              <a:rPr lang="en-US" dirty="0" smtClean="0"/>
            </a:br>
            <a:r>
              <a:rPr lang="en-US" dirty="0" smtClean="0"/>
              <a:t>&amp; the Human Eye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12.3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1654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Hyperopia</a:t>
            </a:r>
            <a:endParaRPr lang="en-US" dirty="0"/>
          </a:p>
        </p:txBody>
      </p:sp>
      <p:pic>
        <p:nvPicPr>
          <p:cNvPr id="4" name="Content Placeholder 3" descr="hypermetropia-and-corrected-300x112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3656" b="-23656"/>
          <a:stretch>
            <a:fillRect/>
          </a:stretch>
        </p:blipFill>
        <p:spPr>
          <a:xfrm>
            <a:off x="457200" y="1357438"/>
            <a:ext cx="8229600" cy="4525963"/>
          </a:xfrm>
        </p:spPr>
      </p:pic>
      <p:sp>
        <p:nvSpPr>
          <p:cNvPr id="5" name="TextBox 4"/>
          <p:cNvSpPr txBox="1"/>
          <p:nvPr/>
        </p:nvSpPr>
        <p:spPr>
          <a:xfrm>
            <a:off x="457200" y="5639526"/>
            <a:ext cx="80588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Far-sightedness; eyeball too short, so rays reach retina before they meet.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012214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Presbyopia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Lenses become stiff with age, cannot change shape</a:t>
            </a:r>
          </a:p>
          <a:p>
            <a:r>
              <a:rPr lang="en-US" dirty="0" smtClean="0"/>
              <a:t>Can’t focus on nearby objects.</a:t>
            </a:r>
            <a:endParaRPr lang="en-US" dirty="0"/>
          </a:p>
        </p:txBody>
      </p:sp>
      <p:pic>
        <p:nvPicPr>
          <p:cNvPr id="8" name="Content Placeholder 7" descr="presbyopia-verses-normal-and-corrected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18" r="-2418"/>
          <a:stretch>
            <a:fillRect/>
          </a:stretch>
        </p:blipFill>
        <p:spPr>
          <a:xfrm>
            <a:off x="4648200" y="1417638"/>
            <a:ext cx="4203700" cy="5192712"/>
          </a:xfrm>
        </p:spPr>
      </p:pic>
    </p:spTree>
    <p:extLst>
      <p:ext uri="{BB962C8B-B14F-4D97-AF65-F5344CB8AC3E}">
        <p14:creationId xmlns:p14="http://schemas.microsoft.com/office/powerpoint/2010/main" val="36974940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Astigmatism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Blurred or distorted vision caused by incorrectly shaped cornea.</a:t>
            </a:r>
          </a:p>
          <a:p>
            <a:r>
              <a:rPr lang="en-US" dirty="0" smtClean="0"/>
              <a:t>Part </a:t>
            </a:r>
            <a:r>
              <a:rPr lang="en-US" smtClean="0"/>
              <a:t>of an image </a:t>
            </a:r>
            <a:r>
              <a:rPr lang="en-US" dirty="0" smtClean="0"/>
              <a:t>may be in focus, but the rest is blurry. </a:t>
            </a:r>
            <a:endParaRPr lang="en-US" dirty="0"/>
          </a:p>
        </p:txBody>
      </p:sp>
      <p:pic>
        <p:nvPicPr>
          <p:cNvPr id="5" name="Content Placeholder 4" descr="astigmatism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8065" b="-18065"/>
          <a:stretch>
            <a:fillRect/>
          </a:stretch>
        </p:blipFill>
        <p:spPr>
          <a:xfrm>
            <a:off x="4648200" y="1231900"/>
            <a:ext cx="4222750" cy="5341938"/>
          </a:xfrm>
        </p:spPr>
      </p:pic>
    </p:spTree>
    <p:extLst>
      <p:ext uri="{BB962C8B-B14F-4D97-AF65-F5344CB8AC3E}">
        <p14:creationId xmlns:p14="http://schemas.microsoft.com/office/powerpoint/2010/main" val="1078349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Refracting Telescopes: Galileo and </a:t>
            </a:r>
            <a:r>
              <a:rPr lang="en-CA" dirty="0" err="1" smtClean="0"/>
              <a:t>Kepler</a:t>
            </a:r>
            <a:endParaRPr lang="en-CA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100" y="1628800"/>
            <a:ext cx="3657600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6850" y="1628800"/>
            <a:ext cx="3657600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3530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Reflecting Telescope - Newton</a:t>
            </a:r>
            <a:endParaRPr lang="en-US" dirty="0"/>
          </a:p>
        </p:txBody>
      </p:sp>
      <p:pic>
        <p:nvPicPr>
          <p:cNvPr id="6" name="Content Placeholder 5" descr="Reflecting.gi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228" r="-722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884999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Binoculars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2 refracting telescopes</a:t>
            </a:r>
          </a:p>
          <a:p>
            <a:r>
              <a:rPr lang="en-US" dirty="0" smtClean="0"/>
              <a:t>Reflection through prisms lengthens the light path, increasing magnification</a:t>
            </a:r>
            <a:endParaRPr lang="en-US" dirty="0"/>
          </a:p>
        </p:txBody>
      </p:sp>
      <p:pic>
        <p:nvPicPr>
          <p:cNvPr id="5" name="Content Placeholder 4" descr="300px-Binocularp.svg.pn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6410" b="-2641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158313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Microscopes</a:t>
            </a:r>
            <a:endParaRPr lang="en-US" dirty="0"/>
          </a:p>
        </p:txBody>
      </p:sp>
      <p:pic>
        <p:nvPicPr>
          <p:cNvPr id="6" name="Content Placeholder 5" descr="Microscope2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016" b="-1301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508523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Structure – Human Eye</a:t>
            </a:r>
            <a:endParaRPr lang="en-CA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340768"/>
            <a:ext cx="6624736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2298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Focussing – Human Eye</a:t>
            </a:r>
            <a:endParaRPr lang="en-CA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556792"/>
            <a:ext cx="7056784" cy="2808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652120" y="4581128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A" dirty="0"/>
          </a:p>
        </p:txBody>
      </p:sp>
      <p:sp>
        <p:nvSpPr>
          <p:cNvPr id="7" name="TextBox 6"/>
          <p:cNvSpPr txBox="1"/>
          <p:nvPr/>
        </p:nvSpPr>
        <p:spPr>
          <a:xfrm>
            <a:off x="5292080" y="4765794"/>
            <a:ext cx="30243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err="1" smtClean="0"/>
              <a:t>Ciliary</a:t>
            </a:r>
            <a:r>
              <a:rPr lang="en-CA" sz="2400" dirty="0" smtClean="0"/>
              <a:t> muscles make the lens shorter and thicker to focus a nearby object</a:t>
            </a:r>
            <a:endParaRPr lang="en-CA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403648" y="4950460"/>
            <a:ext cx="2376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smtClean="0"/>
              <a:t>Relaxed eye lens focusses on a distant object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31602906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778416"/>
          </a:xfrm>
        </p:spPr>
        <p:txBody>
          <a:bodyPr/>
          <a:lstStyle/>
          <a:p>
            <a:r>
              <a:rPr lang="en-CA" dirty="0" smtClean="0"/>
              <a:t>Eye vs. Camera</a:t>
            </a:r>
            <a:endParaRPr lang="en-CA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268760"/>
            <a:ext cx="6984776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5118662"/>
            <a:ext cx="2376265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5" y="5118662"/>
            <a:ext cx="2232248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30145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Correcting Vision </a:t>
            </a:r>
            <a:r>
              <a:rPr lang="en-US" dirty="0"/>
              <a:t>U</a:t>
            </a:r>
            <a:r>
              <a:rPr lang="en-US" dirty="0" smtClean="0"/>
              <a:t>sing Lenses</a:t>
            </a:r>
            <a:endParaRPr lang="en-US" dirty="0"/>
          </a:p>
        </p:txBody>
      </p:sp>
      <p:pic>
        <p:nvPicPr>
          <p:cNvPr id="6" name="Content Placeholder 5" descr="myopia-verses-myopia-corrected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602" b="-22602"/>
          <a:stretch>
            <a:fillRect/>
          </a:stretch>
        </p:blipFill>
        <p:spPr>
          <a:xfrm>
            <a:off x="457200" y="1338764"/>
            <a:ext cx="8229600" cy="4525963"/>
          </a:xfrm>
        </p:spPr>
      </p:pic>
      <p:sp>
        <p:nvSpPr>
          <p:cNvPr id="7" name="TextBox 6"/>
          <p:cNvSpPr txBox="1"/>
          <p:nvPr/>
        </p:nvSpPr>
        <p:spPr>
          <a:xfrm>
            <a:off x="475876" y="5546155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Near-sightedness; eyeball too long, so image forms </a:t>
            </a:r>
            <a:r>
              <a:rPr lang="en-US" sz="2400" u="sng" dirty="0" smtClean="0"/>
              <a:t>in front of</a:t>
            </a:r>
            <a:r>
              <a:rPr lang="en-US" sz="2400" dirty="0" smtClean="0"/>
              <a:t> retina.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772798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311</Words>
  <Application>Microsoft Macintosh PowerPoint</Application>
  <PresentationFormat>On-screen Show (4:3)</PresentationFormat>
  <Paragraphs>40</Paragraphs>
  <Slides>12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Lens Technologies  &amp; the Human Eye</vt:lpstr>
      <vt:lpstr>Refracting Telescopes: Galileo and Kepler</vt:lpstr>
      <vt:lpstr>Reflecting Telescope - Newton</vt:lpstr>
      <vt:lpstr>Binoculars</vt:lpstr>
      <vt:lpstr>Microscopes</vt:lpstr>
      <vt:lpstr>Structure – Human Eye</vt:lpstr>
      <vt:lpstr>Focussing – Human Eye</vt:lpstr>
      <vt:lpstr>Eye vs. Camera</vt:lpstr>
      <vt:lpstr>Correcting Vision Using Lenses</vt:lpstr>
      <vt:lpstr>Hyperopia</vt:lpstr>
      <vt:lpstr>Presbyopia</vt:lpstr>
      <vt:lpstr>Astigmatism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Lens Technologies &amp; the Human Eye</dc:title>
  <dc:creator>rubina khan</dc:creator>
  <cp:lastModifiedBy>rubina khan</cp:lastModifiedBy>
  <cp:revision>38</cp:revision>
  <dcterms:created xsi:type="dcterms:W3CDTF">2015-11-07T20:10:21Z</dcterms:created>
  <dcterms:modified xsi:type="dcterms:W3CDTF">2015-11-10T04:08:18Z</dcterms:modified>
</cp:coreProperties>
</file>